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3" r:id="rId17"/>
    <p:sldId id="276" r:id="rId18"/>
    <p:sldId id="277" r:id="rId19"/>
    <p:sldId id="272" r:id="rId20"/>
    <p:sldId id="278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B99361-97CC-4FE4-B9F2-25BA33CE11DC}">
  <a:tblStyle styleId="{03B99361-97CC-4FE4-B9F2-25BA33CE11DC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71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/>
          </a:p>
          <a:p>
            <a:r>
              <a:rPr lang="en-US">
                <a:solidFill>
                  <a:schemeClr val="tx1"/>
                </a:solidFill>
              </a:rPr>
              <a:t>Point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HQ to Country: May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>
                <a:solidFill>
                  <a:schemeClr val="tx1"/>
                </a:solidFill>
              </a:rPr>
              <a:t>Mention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of leadership was unprompted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Nothing negative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endParaRPr lang="en-US"/>
          </a:p>
          <a:p>
            <a:pPr>
              <a:buSzPct val="25000"/>
            </a:pPr>
            <a:r>
              <a:rPr lang="en-US">
                <a:solidFill>
                  <a:schemeClr val="tx1"/>
                </a:solidFill>
              </a:rPr>
              <a:t>Point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</a:rPr>
              <a:t>Brenda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/>
          </a:p>
          <a:p>
            <a:r>
              <a:rPr lang="en-US">
                <a:solidFill>
                  <a:schemeClr val="tx1"/>
                </a:solidFill>
              </a:rPr>
              <a:t>Unprompted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 prompted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9408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br>
              <a:rPr lang="en-US">
                <a:solidFill>
                  <a:schemeClr val="tx1"/>
                </a:solidFill>
              </a:rPr>
            </a:br>
            <a:endParaRPr>
              <a:solidFill>
                <a:schemeClr val="tx1"/>
              </a:solidFill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8825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/>
              <a:t>Plan</a:t>
            </a:r>
            <a:r>
              <a:rPr lang="en-US"/>
              <a:t> </a:t>
            </a:r>
            <a:r>
              <a:rPr lang="en-US"/>
              <a:t>sufficient time to clarify roles: KATHLEEN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Walk </a:t>
            </a:r>
            <a:r>
              <a:rPr lang="en-US"/>
              <a:t>and talks/check-ins: express </a:t>
            </a:r>
            <a:r>
              <a:rPr lang="en-US"/>
              <a:t>emotions</a:t>
            </a: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3361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/>
          </a:p>
          <a:p>
            <a:r>
              <a:rPr lang="en-US">
                <a:solidFill>
                  <a:schemeClr val="tx1"/>
                </a:solidFill>
              </a:rPr>
              <a:t>Go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slow to go fast: ALBERT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0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756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tx1"/>
                </a:solidFill>
              </a:rPr>
              <a:t>We selected themes that </a:t>
            </a:r>
            <a:r>
              <a:rPr lang="en-US">
                <a:solidFill>
                  <a:schemeClr val="tx1"/>
                </a:solidFill>
              </a:rPr>
              <a:t>appeared over 50%</a:t>
            </a:r>
            <a:endParaRPr lang="en-US">
              <a:solidFill>
                <a:schemeClr val="tx1"/>
              </a:solidFill>
            </a:endParaRPr>
          </a:p>
          <a:p>
            <a:pPr>
              <a:buSzPct val="25000"/>
            </a:pPr>
            <a:endParaRPr lang="en-US">
              <a:solidFill>
                <a:schemeClr val="tx1"/>
              </a:solidFill>
            </a:endParaRPr>
          </a:p>
          <a:p>
            <a:pPr>
              <a:buSzPct val="25000"/>
            </a:pPr>
            <a:r>
              <a:rPr lang="en-US">
                <a:solidFill>
                  <a:schemeClr val="tx1"/>
                </a:solidFill>
              </a:rPr>
              <a:t>We </a:t>
            </a:r>
            <a:r>
              <a:rPr lang="en-US">
                <a:solidFill>
                  <a:schemeClr val="tx1"/>
                </a:solidFill>
              </a:rPr>
              <a:t>understand things like work overload are not actionable, but just to let you know how they responded.</a:t>
            </a:r>
            <a:r>
              <a:rPr lang="en-US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JULIE: KATHLEEN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MARTY: DAVID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354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/>
          </a:p>
          <a:p>
            <a:r>
              <a:rPr lang="en-US">
                <a:solidFill>
                  <a:schemeClr val="tx1"/>
                </a:solidFill>
              </a:rPr>
              <a:t>The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recent formation of the LDO team was experienced differently between headquarter staff and country office staff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tx1"/>
                </a:solidFill>
              </a:rPr>
              <a:t>Point: May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br>
              <a:rPr lang="en-US"/>
            </a:b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029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420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10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150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13" y="190451"/>
            <a:ext cx="5851500" cy="6019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270"/>
              </a:spcBef>
              <a:buClr>
                <a:srgbClr val="888888"/>
              </a:buClr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24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210"/>
              </a:spcBef>
              <a:buClr>
                <a:srgbClr val="888888"/>
              </a:buClr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25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23825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10001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25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23825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10001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»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270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4287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119063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4" y="1535113"/>
            <a:ext cx="4041675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270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4" y="2174875"/>
            <a:ext cx="4041675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4287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119063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85725" algn="l" rtl="0">
              <a:spcBef>
                <a:spcPts val="270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9525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25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75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25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10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150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135"/>
              </a:spcBef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525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75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106322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b" anchorCtr="0">
            <a:noAutofit/>
          </a:bodyPr>
          <a:lstStyle/>
          <a:p>
            <a:pPr>
              <a:lnSpc>
                <a:spcPct val="90000"/>
              </a:lnSpc>
              <a:buSzPct val="25000"/>
            </a:pPr>
            <a:r>
              <a:rPr lang="en-US" sz="4500" dirty="0">
                <a:solidFill>
                  <a:srgbClr val="E36C09"/>
                </a:solidFill>
              </a:rPr>
              <a:t>LDO Team Pulse Check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33945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sz="1200" dirty="0"/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A presentation to Mr. </a:t>
            </a:r>
            <a:r>
              <a:rPr lang="en-US" sz="2000" dirty="0" err="1"/>
              <a:t>Khang</a:t>
            </a:r>
            <a:r>
              <a:rPr lang="en-US" sz="2000" dirty="0"/>
              <a:t> Ngoc </a:t>
            </a:r>
            <a:r>
              <a:rPr lang="en-US" sz="2000" dirty="0" err="1"/>
              <a:t>Luu</a:t>
            </a:r>
            <a:endParaRPr lang="en-US" sz="2000" dirty="0"/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The World Bank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4 May 2016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lang="en-US" sz="2000" dirty="0"/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By: 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Albert Yu, Brenda Stone, </a:t>
            </a:r>
            <a:r>
              <a:rPr lang="en-US" sz="2000" dirty="0" err="1"/>
              <a:t>Daena</a:t>
            </a:r>
            <a:r>
              <a:rPr lang="en-US" sz="2000" dirty="0"/>
              <a:t> Lee, David </a:t>
            </a:r>
            <a:r>
              <a:rPr lang="en-US" sz="2000" dirty="0" err="1"/>
              <a:t>Blenko</a:t>
            </a:r>
            <a:r>
              <a:rPr lang="en-US" sz="2000" dirty="0"/>
              <a:t>, Kathleen Olen, May Roberts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Master of Science - </a:t>
            </a:r>
            <a:r>
              <a:rPr lang="en-US" sz="2000" dirty="0" err="1"/>
              <a:t>Organisation</a:t>
            </a:r>
            <a:r>
              <a:rPr lang="en-US" sz="2000" dirty="0"/>
              <a:t> Development Candidates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000" dirty="0"/>
              <a:t>Pepperdine University</a:t>
            </a: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12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Role Clarity &amp; Training</a:t>
            </a:r>
            <a:r>
              <a:rPr lang="en-US" sz="4000" b="1" dirty="0"/>
              <a:t> </a:t>
            </a:r>
            <a:r>
              <a:rPr lang="en-US" sz="4000" i="1" dirty="0">
                <a:solidFill>
                  <a:srgbClr val="7F7F7F"/>
                </a:solidFill>
              </a:rPr>
              <a:t>(67%)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800" dirty="0"/>
              <a:t>Staff want clarity on the function and tasks of each LDO unit</a:t>
            </a:r>
          </a:p>
          <a:p>
            <a:pPr marL="342900" indent="-342900"/>
            <a:r>
              <a:rPr lang="en-US" sz="2800" dirty="0"/>
              <a:t>Staff are not clear on the purpose of ‘functional assignment groups’; there is inconsistent implementation across the various groups</a:t>
            </a:r>
          </a:p>
          <a:p>
            <a:pPr marL="342900" indent="-342900"/>
            <a:r>
              <a:rPr lang="en-US" sz="2800" dirty="0"/>
              <a:t>Staff would like additional training opportunities to learn more about other units</a:t>
            </a:r>
          </a:p>
          <a:p>
            <a:endParaRPr lang="en-US" sz="2800" dirty="0"/>
          </a:p>
        </p:txBody>
      </p:sp>
      <p:sp>
        <p:nvSpPr>
          <p:cNvPr id="138" name="Shape 138"/>
          <p:cNvSpPr/>
          <p:nvPr/>
        </p:nvSpPr>
        <p:spPr>
          <a:xfrm>
            <a:off x="628650" y="2255188"/>
            <a:ext cx="7886700" cy="26545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342900" indent="-342900">
              <a:buClr>
                <a:schemeClr val="dk1"/>
              </a:buClr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b="1" dirty="0">
                <a:solidFill>
                  <a:srgbClr val="E36C09"/>
                </a:solidFill>
              </a:rPr>
              <a:t>Relationship between Headquarters &amp; Country Offices</a:t>
            </a:r>
            <a:r>
              <a:rPr lang="en-US" sz="4000" b="1" dirty="0"/>
              <a:t> </a:t>
            </a:r>
            <a:r>
              <a:rPr lang="en-US" sz="4000" i="1" dirty="0">
                <a:solidFill>
                  <a:srgbClr val="7F7F7F"/>
                </a:solidFill>
              </a:rPr>
              <a:t>(60%)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25000"/>
            </a:pPr>
            <a:r>
              <a:rPr lang="en-US" sz="2800" dirty="0"/>
              <a:t>There is a disconnect between headquarters and the country teams</a:t>
            </a:r>
          </a:p>
          <a:p>
            <a:pPr marL="800100" lvl="1" indent="-457200"/>
            <a:r>
              <a:rPr lang="en-US" sz="2800" dirty="0"/>
              <a:t>Country level staff feel policies are issued without sufficient understanding of country contexts</a:t>
            </a:r>
          </a:p>
          <a:p>
            <a:pPr marL="800100" lvl="1" indent="-457200"/>
            <a:r>
              <a:rPr lang="en-US" sz="2800" dirty="0"/>
              <a:t>Country level staff feel excluded from headquarter engagement</a:t>
            </a:r>
          </a:p>
          <a:p>
            <a:pPr marL="800100" lvl="1" indent="-457200"/>
            <a:r>
              <a:rPr lang="en-US" sz="2800" dirty="0"/>
              <a:t>Headquarter staff processes may not be consistent with Country Office processes</a:t>
            </a:r>
          </a:p>
          <a:p>
            <a:endParaRPr lang="en-US" sz="2800" dirty="0"/>
          </a:p>
        </p:txBody>
      </p:sp>
      <p:sp>
        <p:nvSpPr>
          <p:cNvPr id="144" name="Shape 144"/>
          <p:cNvSpPr/>
          <p:nvPr/>
        </p:nvSpPr>
        <p:spPr>
          <a:xfrm>
            <a:off x="679536" y="2586226"/>
            <a:ext cx="8007300" cy="136192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SzPct val="25000"/>
            </a:pPr>
            <a:endParaRPr lang="en-US"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Confidence in Leadership </a:t>
            </a:r>
            <a:r>
              <a:rPr lang="en-US" sz="4000" i="1" dirty="0">
                <a:solidFill>
                  <a:srgbClr val="7F7F7F"/>
                </a:solidFill>
              </a:rPr>
              <a:t>(53%*)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 algn="ctr">
              <a:buNone/>
            </a:pPr>
            <a:endParaRPr lang="en-US" i="1" dirty="0"/>
          </a:p>
          <a:p>
            <a:pPr marL="152400" indent="0" algn="ctr">
              <a:buNone/>
            </a:pPr>
            <a:endParaRPr lang="en-US" i="1" dirty="0"/>
          </a:p>
          <a:p>
            <a:pPr marL="152400" indent="0">
              <a:buNone/>
            </a:pPr>
            <a:r>
              <a:rPr lang="en-US" i="1" dirty="0"/>
              <a:t>Staff expressed confidence in </a:t>
            </a:r>
            <a:r>
              <a:rPr lang="en-US" i="1" dirty="0" err="1"/>
              <a:t>Khang</a:t>
            </a:r>
            <a:r>
              <a:rPr lang="en-US" i="1" dirty="0"/>
              <a:t> </a:t>
            </a:r>
            <a:r>
              <a:rPr lang="en-US" i="1" dirty="0" err="1"/>
              <a:t>Luu’s</a:t>
            </a:r>
            <a:r>
              <a:rPr lang="en-US" i="1" dirty="0"/>
              <a:t> leadership and felt he was approachable and supportive. </a:t>
            </a:r>
          </a:p>
          <a:p>
            <a:endParaRPr lang="en-US" dirty="0"/>
          </a:p>
        </p:txBody>
      </p:sp>
      <p:sp>
        <p:nvSpPr>
          <p:cNvPr id="150" name="Shape 150"/>
          <p:cNvSpPr/>
          <p:nvPr/>
        </p:nvSpPr>
        <p:spPr>
          <a:xfrm>
            <a:off x="1186988" y="2874190"/>
            <a:ext cx="6770025" cy="75622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SzPct val="25000"/>
            </a:pPr>
            <a:endParaRPr lang="en-US" sz="21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559700" y="5353475"/>
            <a:ext cx="1507725" cy="3566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1050" dirty="0"/>
              <a:t>*unsolicited responses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b="1" dirty="0">
                <a:solidFill>
                  <a:srgbClr val="E36C09"/>
                </a:solidFill>
              </a:rPr>
              <a:t>Career Development </a:t>
            </a:r>
            <a:r>
              <a:rPr lang="en-US" i="1" dirty="0">
                <a:solidFill>
                  <a:srgbClr val="7F7F7F"/>
                </a:solidFill>
              </a:rPr>
              <a:t>(53%)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800" b="1" dirty="0"/>
              <a:t>Headquarters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Staff development opportunities are limited at headquarters.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There is a lack of incentive to embrace cross-functional direction.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800" b="1" dirty="0"/>
              <a:t>Country Office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Staff in country offices see career advancement opportunities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Purpose of Functional Assignment Teams </a:t>
            </a:r>
            <a:r>
              <a:rPr lang="en-US" sz="4000" i="1" dirty="0">
                <a:solidFill>
                  <a:srgbClr val="7F7F7F"/>
                </a:solidFill>
              </a:rPr>
              <a:t>(53%)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endParaRPr lang="en-US" i="1" dirty="0"/>
          </a:p>
          <a:p>
            <a:pPr marL="152400" indent="0">
              <a:buNone/>
            </a:pPr>
            <a:endParaRPr lang="en-US" i="1" dirty="0"/>
          </a:p>
          <a:p>
            <a:pPr marL="152400" indent="0">
              <a:buNone/>
            </a:pPr>
            <a:r>
              <a:rPr lang="en-US" i="1" dirty="0"/>
              <a:t>There is confusion and the purpose is unclear for the functional assignment groups</a:t>
            </a:r>
          </a:p>
          <a:p>
            <a:endParaRPr lang="en-US" dirty="0"/>
          </a:p>
        </p:txBody>
      </p:sp>
      <p:sp>
        <p:nvSpPr>
          <p:cNvPr id="164" name="Shape 164"/>
          <p:cNvSpPr/>
          <p:nvPr/>
        </p:nvSpPr>
        <p:spPr>
          <a:xfrm>
            <a:off x="1344112" y="3155396"/>
            <a:ext cx="6561900" cy="54720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SzPct val="25000"/>
            </a:pPr>
            <a:endParaRPr lang="en-US" sz="21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587" y="2554509"/>
            <a:ext cx="8158216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000" b="1" dirty="0">
                <a:solidFill>
                  <a:srgbClr val="E36C09"/>
                </a:solidFill>
                <a:latin typeface="Calibri"/>
              </a:rPr>
              <a:t>Any questions so far?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4657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59002"/>
              </p:ext>
            </p:extLst>
          </p:nvPr>
        </p:nvGraphicFramePr>
        <p:xfrm>
          <a:off x="425302" y="287081"/>
          <a:ext cx="8229600" cy="55095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03358">
                  <a:extLst>
                    <a:ext uri="{9D8B030D-6E8A-4147-A177-3AD203B41FA5}">
                      <a16:colId xmlns:a16="http://schemas.microsoft.com/office/drawing/2014/main" val="259309749"/>
                    </a:ext>
                  </a:extLst>
                </a:gridCol>
                <a:gridCol w="2626242">
                  <a:extLst>
                    <a:ext uri="{9D8B030D-6E8A-4147-A177-3AD203B41FA5}">
                      <a16:colId xmlns:a16="http://schemas.microsoft.com/office/drawing/2014/main" val="1371162496"/>
                    </a:ext>
                  </a:extLst>
                </a:gridCol>
              </a:tblGrid>
              <a:tr h="512776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Recommendation #1 </a:t>
                      </a:r>
                    </a:p>
                    <a:p>
                      <a:pPr algn="l"/>
                      <a:r>
                        <a:rPr lang="en-US" sz="2400" dirty="0"/>
                        <a:t>Be more directive to drive collaboration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36344"/>
                  </a:ext>
                </a:extLst>
              </a:tr>
              <a:tr h="46896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20478"/>
                  </a:ext>
                </a:extLst>
              </a:tr>
              <a:tr h="15512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the case for collaboration - personally and how it contributes to the mission of The World Bank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virtuous loop, career advancement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046358"/>
                  </a:ext>
                </a:extLst>
              </a:tr>
              <a:tr h="1333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Identify and remove barriers to collaboration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Barriers</a:t>
                      </a:r>
                      <a:r>
                        <a:rPr lang="en-US" sz="1800" baseline="0" dirty="0"/>
                        <a:t> = no time, no incentives</a:t>
                      </a:r>
                    </a:p>
                    <a:p>
                      <a:r>
                        <a:rPr lang="en-US" sz="1800" baseline="0" dirty="0"/>
                        <a:t>Actions = advocate for Center of Excellence </a:t>
                      </a:r>
                      <a:endParaRPr lang="en-US" sz="1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95494"/>
                  </a:ext>
                </a:extLst>
              </a:tr>
              <a:tr h="1333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 more directive with functional assignment team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monthly meetings, mentor young leaders, and set and monitor expectation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2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72761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1366"/>
              </p:ext>
            </p:extLst>
          </p:nvPr>
        </p:nvGraphicFramePr>
        <p:xfrm>
          <a:off x="425302" y="287081"/>
          <a:ext cx="8229600" cy="547298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03358">
                  <a:extLst>
                    <a:ext uri="{9D8B030D-6E8A-4147-A177-3AD203B41FA5}">
                      <a16:colId xmlns:a16="http://schemas.microsoft.com/office/drawing/2014/main" val="259309749"/>
                    </a:ext>
                  </a:extLst>
                </a:gridCol>
                <a:gridCol w="2626242">
                  <a:extLst>
                    <a:ext uri="{9D8B030D-6E8A-4147-A177-3AD203B41FA5}">
                      <a16:colId xmlns:a16="http://schemas.microsoft.com/office/drawing/2014/main" val="1371162496"/>
                    </a:ext>
                  </a:extLst>
                </a:gridCol>
              </a:tblGrid>
              <a:tr h="512776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Recommendation #2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dirty="0"/>
                        <a:t>Create meaningful connections across all units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36344"/>
                  </a:ext>
                </a:extLst>
              </a:tr>
              <a:tr h="46896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20478"/>
                  </a:ext>
                </a:extLst>
              </a:tr>
              <a:tr h="15512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Create guidelines for facilitating virtual 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meeting protocols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046358"/>
                  </a:ext>
                </a:extLst>
              </a:tr>
              <a:tr h="1333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Plan sufficient time to clarify roles for each operating unit at retreat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require teams to explicitly tie their function to the mission of the World Bank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95494"/>
                  </a:ext>
                </a:extLst>
              </a:tr>
              <a:tr h="1333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Schedule times for one-on-one interactions to build personal relationships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walk and talks, check-ins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2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367895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43900"/>
              </p:ext>
            </p:extLst>
          </p:nvPr>
        </p:nvGraphicFramePr>
        <p:xfrm>
          <a:off x="425302" y="287081"/>
          <a:ext cx="8229600" cy="280655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59309749"/>
                    </a:ext>
                  </a:extLst>
                </a:gridCol>
              </a:tblGrid>
              <a:tr h="512776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Recommendation #3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dirty="0"/>
                        <a:t>State the case for LDO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36344"/>
                  </a:ext>
                </a:extLst>
              </a:tr>
              <a:tr h="46896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20478"/>
                  </a:ext>
                </a:extLst>
              </a:tr>
              <a:tr h="1551201">
                <a:tc>
                  <a:txBody>
                    <a:bodyPr/>
                    <a:lstStyle/>
                    <a:p>
                      <a:pPr marL="342900" indent="0" algn="ctr">
                        <a:lnSpc>
                          <a:spcPct val="90000"/>
                        </a:lnSpc>
                        <a:spcBef>
                          <a:spcPts val="375"/>
                        </a:spcBef>
                        <a:buNone/>
                      </a:pPr>
                      <a:r>
                        <a:rPr lang="en-US" sz="1800" i="0" dirty="0"/>
                        <a:t>Articulate that this team could be a model for how The World Bank will work in the future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046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33710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The Ask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79163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342900" indent="-295275">
              <a:lnSpc>
                <a:spcPct val="90000"/>
              </a:lnSpc>
              <a:spcBef>
                <a:spcPts val="0"/>
              </a:spcBef>
              <a:buFont typeface="Calibri"/>
            </a:pPr>
            <a:r>
              <a:rPr lang="en-US" sz="2400" dirty="0"/>
              <a:t>Gain a clear sense of issues for the LDO team related to how the team is </a:t>
            </a:r>
            <a:r>
              <a:rPr lang="en-US" sz="2400" dirty="0" err="1"/>
              <a:t>organised</a:t>
            </a:r>
            <a:r>
              <a:rPr lang="en-US" sz="2400" dirty="0"/>
              <a:t> and how the team works together.</a:t>
            </a:r>
          </a:p>
          <a:p>
            <a:pPr marL="685800" lvl="1" indent="-295275">
              <a:lnSpc>
                <a:spcPct val="90000"/>
              </a:lnSpc>
              <a:spcBef>
                <a:spcPts val="0"/>
              </a:spcBef>
            </a:pPr>
            <a:r>
              <a:rPr lang="en-US" sz="2400" dirty="0"/>
              <a:t>Completed 14 interviews</a:t>
            </a:r>
            <a:endParaRPr sz="2400" dirty="0"/>
          </a:p>
          <a:p>
            <a:pPr marL="342900" indent="-295275">
              <a:lnSpc>
                <a:spcPct val="90000"/>
              </a:lnSpc>
              <a:spcBef>
                <a:spcPts val="750"/>
              </a:spcBef>
              <a:buFont typeface="Calibri"/>
            </a:pPr>
            <a:endParaRPr lang="en-US" sz="2400" dirty="0"/>
          </a:p>
          <a:p>
            <a:pPr marL="342900" indent="-295275">
              <a:lnSpc>
                <a:spcPct val="90000"/>
              </a:lnSpc>
              <a:spcBef>
                <a:spcPts val="750"/>
              </a:spcBef>
              <a:buFont typeface="Calibri"/>
            </a:pPr>
            <a:r>
              <a:rPr lang="en-US" sz="2400" dirty="0"/>
              <a:t>What are the critical issues? </a:t>
            </a:r>
          </a:p>
          <a:p>
            <a:pPr marL="685800" lvl="1" indent="-295275">
              <a:lnSpc>
                <a:spcPct val="90000"/>
              </a:lnSpc>
              <a:spcBef>
                <a:spcPts val="750"/>
              </a:spcBef>
            </a:pPr>
            <a:r>
              <a:rPr lang="en-US" sz="2400" dirty="0"/>
              <a:t>Presented findings</a:t>
            </a:r>
            <a:endParaRPr sz="2400" dirty="0"/>
          </a:p>
          <a:p>
            <a:pPr marL="342900" indent="-295275">
              <a:lnSpc>
                <a:spcPct val="90000"/>
              </a:lnSpc>
              <a:spcBef>
                <a:spcPts val="750"/>
              </a:spcBef>
              <a:buFont typeface="Calibri"/>
            </a:pPr>
            <a:endParaRPr lang="en-US" sz="2400" dirty="0"/>
          </a:p>
          <a:p>
            <a:pPr marL="342900" indent="-295275">
              <a:lnSpc>
                <a:spcPct val="90000"/>
              </a:lnSpc>
              <a:spcBef>
                <a:spcPts val="750"/>
              </a:spcBef>
              <a:buFont typeface="Calibri"/>
            </a:pPr>
            <a:r>
              <a:rPr lang="en-US" sz="2400" dirty="0"/>
              <a:t>Recommend an approach to those issues.</a:t>
            </a:r>
          </a:p>
          <a:p>
            <a:pPr marL="685800" lvl="1" indent="-295275">
              <a:lnSpc>
                <a:spcPct val="90000"/>
              </a:lnSpc>
              <a:spcBef>
                <a:spcPts val="750"/>
              </a:spcBef>
            </a:pPr>
            <a:r>
              <a:rPr lang="en-US" sz="2400" dirty="0"/>
              <a:t>Provided three recommendations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4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4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Agenda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171450" indent="-17145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Review the ask</a:t>
            </a:r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Research </a:t>
            </a:r>
            <a:r>
              <a:rPr lang="en-US" dirty="0"/>
              <a:t>Methodology</a:t>
            </a:r>
            <a:endParaRPr lang="en-US" sz="2800" dirty="0"/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Findings &amp; </a:t>
            </a:r>
            <a:r>
              <a:rPr lang="en-US" dirty="0"/>
              <a:t>Recommendations</a:t>
            </a:r>
            <a:endParaRPr lang="en-US" sz="2800" dirty="0"/>
          </a:p>
          <a:p>
            <a:pPr marL="171450" indent="-171450"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Discussion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100"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587" y="2554509"/>
            <a:ext cx="8158216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000" b="1" dirty="0">
                <a:solidFill>
                  <a:srgbClr val="E36C09"/>
                </a:solidFill>
                <a:latin typeface="Calibri"/>
              </a:rPr>
              <a:t>Discussion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884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731838"/>
            <a:ext cx="8229600" cy="842873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The Ask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830238"/>
            <a:ext cx="8229600" cy="2630256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342900" indent="-304800">
              <a:lnSpc>
                <a:spcPct val="90000"/>
              </a:lnSpc>
              <a:spcBef>
                <a:spcPts val="0"/>
              </a:spcBef>
              <a:buFont typeface="Calibri"/>
            </a:pPr>
            <a:r>
              <a:rPr lang="en-US" sz="2800" dirty="0"/>
              <a:t>Gain a clear sense for how LDO team members feel about how they are </a:t>
            </a:r>
            <a:r>
              <a:rPr lang="en-US" sz="2800" dirty="0" err="1"/>
              <a:t>organised</a:t>
            </a:r>
            <a:r>
              <a:rPr lang="en-US" sz="2800" dirty="0"/>
              <a:t> and how they work together.</a:t>
            </a:r>
            <a:endParaRPr sz="2800" dirty="0"/>
          </a:p>
          <a:p>
            <a:pPr marL="342900" indent="-304800">
              <a:lnSpc>
                <a:spcPct val="90000"/>
              </a:lnSpc>
              <a:spcBef>
                <a:spcPts val="750"/>
              </a:spcBef>
              <a:buFont typeface="Calibri"/>
            </a:pPr>
            <a:r>
              <a:rPr lang="en-US" sz="2800" dirty="0"/>
              <a:t>What are the critical issues? </a:t>
            </a:r>
            <a:endParaRPr sz="2800" dirty="0"/>
          </a:p>
          <a:p>
            <a:pPr marL="342900" indent="-304800">
              <a:lnSpc>
                <a:spcPct val="90000"/>
              </a:lnSpc>
              <a:spcBef>
                <a:spcPts val="750"/>
              </a:spcBef>
              <a:buFont typeface="Calibri"/>
            </a:pPr>
            <a:r>
              <a:rPr lang="en-US" sz="2800" dirty="0"/>
              <a:t>Recommend an approach to those issues.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1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1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Research Methodology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342900" indent="-304800">
              <a:lnSpc>
                <a:spcPct val="80000"/>
              </a:lnSpc>
              <a:spcBef>
                <a:spcPts val="0"/>
              </a:spcBef>
              <a:buFont typeface="Calibri"/>
            </a:pPr>
            <a:r>
              <a:rPr lang="en-US" sz="2800" dirty="0"/>
              <a:t>14 Interviews</a:t>
            </a:r>
          </a:p>
          <a:p>
            <a:pPr marL="685800" lvl="1" indent="-304800">
              <a:lnSpc>
                <a:spcPct val="80000"/>
              </a:lnSpc>
              <a:spcBef>
                <a:spcPts val="750"/>
              </a:spcBef>
              <a:buFont typeface="Calibri"/>
            </a:pPr>
            <a:r>
              <a:rPr lang="en-US" dirty="0"/>
              <a:t> </a:t>
            </a:r>
            <a:r>
              <a:rPr lang="en-US" sz="2800" dirty="0"/>
              <a:t>9 face to face at headquarters</a:t>
            </a:r>
          </a:p>
          <a:p>
            <a:pPr marL="685800" lvl="1" indent="-304800">
              <a:lnSpc>
                <a:spcPct val="80000"/>
              </a:lnSpc>
              <a:spcBef>
                <a:spcPts val="750"/>
              </a:spcBef>
              <a:buFont typeface="Calibri"/>
            </a:pPr>
            <a:r>
              <a:rPr lang="en-US" dirty="0"/>
              <a:t> </a:t>
            </a:r>
            <a:r>
              <a:rPr lang="en-US" sz="2800" dirty="0"/>
              <a:t>5 by phone</a:t>
            </a:r>
          </a:p>
          <a:p>
            <a:pPr marL="342900" indent="-304800">
              <a:lnSpc>
                <a:spcPct val="80000"/>
              </a:lnSpc>
              <a:spcBef>
                <a:spcPts val="750"/>
              </a:spcBef>
              <a:buFont typeface="Calibri"/>
            </a:pPr>
            <a:r>
              <a:rPr lang="en-US" sz="2800" dirty="0"/>
              <a:t>Two interviewers per interview</a:t>
            </a:r>
          </a:p>
          <a:p>
            <a:pPr marL="342900" indent="-304800">
              <a:lnSpc>
                <a:spcPct val="80000"/>
              </a:lnSpc>
              <a:spcBef>
                <a:spcPts val="750"/>
              </a:spcBef>
              <a:buFont typeface="Calibri"/>
            </a:pPr>
            <a:r>
              <a:rPr lang="en-US" sz="2800" dirty="0"/>
              <a:t>Each interview was maximum 30 minutes</a:t>
            </a:r>
          </a:p>
          <a:p>
            <a:pPr marL="342900" indent="-304800">
              <a:lnSpc>
                <a:spcPct val="80000"/>
              </a:lnSpc>
              <a:spcBef>
                <a:spcPts val="750"/>
              </a:spcBef>
              <a:buFont typeface="Calibri"/>
            </a:pPr>
            <a:r>
              <a:rPr lang="en-US" sz="2800" dirty="0"/>
              <a:t>Confidentiality was made explicit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The Questions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385763" indent="-385763">
              <a:lnSpc>
                <a:spcPct val="9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en-US" sz="2800" dirty="0"/>
              <a:t>Can you tell me more about your role, and what it’s like working where you are?</a:t>
            </a:r>
          </a:p>
          <a:p>
            <a:pPr marL="385763" indent="-385763">
              <a:lnSpc>
                <a:spcPct val="90000"/>
              </a:lnSpc>
              <a:spcBef>
                <a:spcPts val="750"/>
              </a:spcBef>
              <a:buFont typeface="Calibri"/>
              <a:buAutoNum type="arabicPeriod"/>
            </a:pPr>
            <a:r>
              <a:rPr lang="en-US" sz="2800" dirty="0"/>
              <a:t>What is it like working on your LDO team right now? </a:t>
            </a:r>
          </a:p>
          <a:p>
            <a:pPr marL="385763" indent="-385763">
              <a:lnSpc>
                <a:spcPct val="90000"/>
              </a:lnSpc>
              <a:spcBef>
                <a:spcPts val="750"/>
              </a:spcBef>
              <a:buFont typeface="Calibri"/>
              <a:buAutoNum type="arabicPeriod"/>
            </a:pPr>
            <a:r>
              <a:rPr lang="en-US" sz="2800" dirty="0"/>
              <a:t>What is your vision for this team?</a:t>
            </a:r>
          </a:p>
          <a:p>
            <a:pPr marL="385763" indent="-385763">
              <a:lnSpc>
                <a:spcPct val="90000"/>
              </a:lnSpc>
              <a:spcBef>
                <a:spcPts val="750"/>
              </a:spcBef>
              <a:buFont typeface="Calibri"/>
              <a:buAutoNum type="arabicPeriod"/>
            </a:pPr>
            <a:r>
              <a:rPr lang="en-US" sz="2800" dirty="0"/>
              <a:t>Is there anything you’d like to talk about that hasn’t yet been discussed?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 dirty="0">
                <a:solidFill>
                  <a:srgbClr val="E36C09"/>
                </a:solidFill>
              </a:rPr>
              <a:t>The Analysis By The Numbers</a:t>
            </a:r>
          </a:p>
        </p:txBody>
      </p:sp>
      <p:graphicFrame>
        <p:nvGraphicFramePr>
          <p:cNvPr id="120" name="Shape 120"/>
          <p:cNvGraphicFramePr/>
          <p:nvPr>
            <p:extLst>
              <p:ext uri="{D42A27DB-BD31-4B8C-83A1-F6EECF244321}">
                <p14:modId xmlns:p14="http://schemas.microsoft.com/office/powerpoint/2010/main" val="820301234"/>
              </p:ext>
            </p:extLst>
          </p:nvPr>
        </p:nvGraphicFramePr>
        <p:xfrm>
          <a:off x="457200" y="1417637"/>
          <a:ext cx="8109284" cy="4331054"/>
        </p:xfrm>
        <a:graphic>
          <a:graphicData uri="http://schemas.openxmlformats.org/drawingml/2006/table">
            <a:tbl>
              <a:tblPr>
                <a:noFill/>
                <a:tableStyleId>{03B99361-97CC-4FE4-B9F2-25BA33CE11DC}</a:tableStyleId>
              </a:tblPr>
              <a:tblGrid>
                <a:gridCol w="2923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5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469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000" b="1"/>
                        <a:t>Percentage of Frequency Mentioned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000" b="1" dirty="0"/>
                        <a:t>Theme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 dirty="0"/>
                        <a:t>80%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 overload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67%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Role clarity &amp; training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60%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 between headquarters and country office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53%*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(*unsolicited)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Confidence in leadership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53%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Career Development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53%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Purpose of functional assignment teams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650" y="2041850"/>
            <a:ext cx="8158216" cy="193899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6000" b="1" dirty="0">
                <a:solidFill>
                  <a:srgbClr val="E36C09"/>
                </a:solidFill>
                <a:latin typeface="Calibri"/>
              </a:rPr>
              <a:t>THE STORY OF </a:t>
            </a:r>
          </a:p>
          <a:p>
            <a:pPr algn="ctr"/>
            <a:r>
              <a:rPr lang="en-US" sz="6000" b="1" dirty="0">
                <a:solidFill>
                  <a:srgbClr val="E36C09"/>
                </a:solidFill>
                <a:latin typeface="Calibri"/>
              </a:rPr>
              <a:t>JULIE &amp; MARTY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487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28640" y="2525631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lnSpc>
                <a:spcPct val="90000"/>
              </a:lnSpc>
              <a:buSzPct val="25000"/>
            </a:pPr>
            <a:r>
              <a:rPr lang="en-US" sz="6000" b="1" dirty="0">
                <a:solidFill>
                  <a:srgbClr val="E36C09"/>
                </a:solidFill>
              </a:rPr>
              <a:t>The Findings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l">
              <a:lnSpc>
                <a:spcPct val="90000"/>
              </a:lnSpc>
              <a:buSzPct val="25000"/>
            </a:pPr>
            <a:r>
              <a:rPr lang="en-US" sz="4000" b="1">
                <a:solidFill>
                  <a:srgbClr val="E36C09"/>
                </a:solidFill>
              </a:rPr>
              <a:t>Overloaded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4000" i="1" dirty="0">
                <a:solidFill>
                  <a:srgbClr val="7F7F7F"/>
                </a:solidFill>
              </a:rPr>
              <a:t>(80%)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28650" y="2227263"/>
            <a:ext cx="8219610" cy="2789237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800" b="1" dirty="0"/>
              <a:t>Headquarters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800" dirty="0"/>
              <a:t>Headquarters staff feel overloaded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800" b="1" dirty="0"/>
              <a:t>Country Office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r>
              <a:rPr lang="en-US" sz="2800" dirty="0"/>
              <a:t>Staff are busy but are not experiencing the impact of</a:t>
            </a:r>
            <a:r>
              <a:rPr lang="en-US" sz="2100" dirty="0"/>
              <a:t> </a:t>
            </a:r>
            <a:r>
              <a:rPr lang="en-US" sz="2800" dirty="0"/>
              <a:t>recent changes to same degree as headquarter staff</a:t>
            </a:r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  <a:p>
            <a:pPr marL="0" indent="0">
              <a:lnSpc>
                <a:spcPct val="90000"/>
              </a:lnSpc>
              <a:spcBef>
                <a:spcPts val="750"/>
              </a:spcBef>
              <a:buSzPct val="25000"/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752</Words>
  <Application>Microsoft Office PowerPoint</Application>
  <PresentationFormat>On-screen Show (4:3)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LDO Team Pulse Check</vt:lpstr>
      <vt:lpstr>Agenda</vt:lpstr>
      <vt:lpstr>The Ask</vt:lpstr>
      <vt:lpstr>Research Methodology</vt:lpstr>
      <vt:lpstr>The Questions</vt:lpstr>
      <vt:lpstr>The Analysis By The Numbers</vt:lpstr>
      <vt:lpstr>PowerPoint Presentation</vt:lpstr>
      <vt:lpstr>The Findings</vt:lpstr>
      <vt:lpstr>Overloaded (80%)</vt:lpstr>
      <vt:lpstr>Role Clarity &amp; Training (67%)</vt:lpstr>
      <vt:lpstr>Relationship between Headquarters &amp; Country Offices (60%)</vt:lpstr>
      <vt:lpstr>Confidence in Leadership (53%*)</vt:lpstr>
      <vt:lpstr>Career Development (53%)</vt:lpstr>
      <vt:lpstr>Purpose of Functional Assignment Teams (53%)</vt:lpstr>
      <vt:lpstr>PowerPoint Presentation</vt:lpstr>
      <vt:lpstr>PowerPoint Presentation</vt:lpstr>
      <vt:lpstr>PowerPoint Presentation</vt:lpstr>
      <vt:lpstr>PowerPoint Presentation</vt:lpstr>
      <vt:lpstr>The 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LDO Team Pulse Check</dc:title>
  <dc:creator>Brenda Stone</dc:creator>
  <cp:lastModifiedBy>Brenda Stone</cp:lastModifiedBy>
  <cp:revision>10</cp:revision>
  <dcterms:modified xsi:type="dcterms:W3CDTF">2016-05-04T05:55:56Z</dcterms:modified>
</cp:coreProperties>
</file>