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73" r:id="rId17"/>
    <p:sldId id="276" r:id="rId18"/>
    <p:sldId id="277" r:id="rId19"/>
    <p:sldId id="272" r:id="rId20"/>
    <p:sldId id="278" r:id="rId2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3B99361-97CC-4FE4-B9F2-25BA33CE11DC}">
  <a:tblStyle styleId="{03B99361-97CC-4FE4-B9F2-25BA33CE11DC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716" y="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/>
          </a:p>
          <a:p>
            <a:r>
              <a:rPr lang="en-US">
                <a:solidFill>
                  <a:schemeClr val="tx1"/>
                </a:solidFill>
              </a:rPr>
              <a:t>Point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for HQ to Country: May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1" name="Shape 14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>
                <a:solidFill>
                  <a:schemeClr val="tx1"/>
                </a:solidFill>
              </a:rPr>
              <a:t>Mention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of leadership was unprompted</a:t>
            </a: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Nothing negative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47" name="Shape 14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4" name="Shape 15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endParaRPr lang="en-US"/>
          </a:p>
          <a:p>
            <a:pPr>
              <a:buSzPct val="25000"/>
            </a:pPr>
            <a:r>
              <a:rPr lang="en-US">
                <a:solidFill>
                  <a:schemeClr val="tx1"/>
                </a:solidFill>
              </a:rPr>
              <a:t>Point</a:t>
            </a:r>
            <a:r>
              <a:rPr lang="en-US">
                <a:solidFill>
                  <a:schemeClr val="tx1"/>
                </a:solidFill>
              </a:rPr>
              <a:t>: </a:t>
            </a:r>
            <a:r>
              <a:rPr lang="en-US">
                <a:solidFill>
                  <a:schemeClr val="tx1"/>
                </a:solidFill>
              </a:rPr>
              <a:t>Brenda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en-U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/>
          </a:p>
          <a:p>
            <a:r>
              <a:rPr lang="en-US">
                <a:solidFill>
                  <a:schemeClr val="tx1"/>
                </a:solidFill>
              </a:rPr>
              <a:t>Unprompted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and prompted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940882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br>
              <a:rPr lang="en-US">
                <a:solidFill>
                  <a:schemeClr val="tx1"/>
                </a:solidFill>
              </a:rPr>
            </a:br>
            <a:endParaRPr>
              <a:solidFill>
                <a:schemeClr val="tx1"/>
              </a:solidFill>
            </a:endParaRP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8825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/>
              <a:t>Plan</a:t>
            </a:r>
            <a:r>
              <a:rPr lang="en-US"/>
              <a:t> </a:t>
            </a:r>
            <a:r>
              <a:rPr lang="en-US"/>
              <a:t>sufficient time to clarify roles: KATHLEEN</a:t>
            </a:r>
          </a:p>
          <a:p>
            <a:pPr lvl="0">
              <a:spcBef>
                <a:spcPts val="0"/>
              </a:spcBef>
              <a:buNone/>
            </a:pPr>
            <a:r>
              <a:rPr lang="en-US"/>
              <a:t>Walk </a:t>
            </a:r>
            <a:r>
              <a:rPr lang="en-US"/>
              <a:t>and talks/check-ins: express </a:t>
            </a:r>
            <a:r>
              <a:rPr lang="en-US"/>
              <a:t>emotions</a:t>
            </a:r>
            <a:endParaRPr/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33615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/>
          </a:p>
          <a:p>
            <a:r>
              <a:rPr lang="en-US">
                <a:solidFill>
                  <a:schemeClr val="tx1"/>
                </a:solidFill>
              </a:rPr>
              <a:t>Go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slow to go fast: ALBERT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308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9756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6" name="Shape 11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r>
              <a:rPr lang="en-US">
                <a:solidFill>
                  <a:schemeClr val="tx1"/>
                </a:solidFill>
              </a:rPr>
              <a:t>We selected themes that </a:t>
            </a:r>
            <a:r>
              <a:rPr lang="en-US">
                <a:solidFill>
                  <a:schemeClr val="tx1"/>
                </a:solidFill>
              </a:rPr>
              <a:t>appeared over 50%</a:t>
            </a:r>
            <a:endParaRPr lang="en-US">
              <a:solidFill>
                <a:schemeClr val="tx1"/>
              </a:solidFill>
            </a:endParaRPr>
          </a:p>
          <a:p>
            <a:pPr>
              <a:buSzPct val="25000"/>
            </a:pPr>
            <a:endParaRPr lang="en-US">
              <a:solidFill>
                <a:schemeClr val="tx1"/>
              </a:solidFill>
            </a:endParaRPr>
          </a:p>
          <a:p>
            <a:pPr>
              <a:buSzPct val="25000"/>
            </a:pPr>
            <a:r>
              <a:rPr lang="en-US">
                <a:solidFill>
                  <a:schemeClr val="tx1"/>
                </a:solidFill>
              </a:rPr>
              <a:t>We </a:t>
            </a:r>
            <a:r>
              <a:rPr lang="en-US">
                <a:solidFill>
                  <a:schemeClr val="tx1"/>
                </a:solidFill>
              </a:rPr>
              <a:t>understand things like work overload are not actionable, but just to let you know how they responded.</a:t>
            </a:r>
            <a:r>
              <a:rPr lang="en-US">
                <a:solidFill>
                  <a:schemeClr val="tx1"/>
                </a:solidFill>
              </a:rPr>
              <a:t> </a:t>
            </a:r>
            <a:endParaRPr lang="en-US">
              <a:solidFill>
                <a:schemeClr val="tx1"/>
              </a:solidFill>
            </a:endParaRPr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JULIE: KATHLEEN</a:t>
            </a:r>
          </a:p>
          <a:p>
            <a:endParaRPr lang="en-US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MARTY: DAVID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33543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/>
          </a:p>
          <a:p>
            <a:r>
              <a:rPr lang="en-US">
                <a:solidFill>
                  <a:schemeClr val="tx1"/>
                </a:solidFill>
              </a:rPr>
              <a:t>The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recent formation of the LDO team was experienced differently between headquarter staff and country office staff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123" name="Shape 12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>
              <a:buClr>
                <a:schemeClr val="dk1"/>
              </a:buClr>
              <a:buSzPct val="25000"/>
            </a:pPr>
            <a:r>
              <a:rPr lang="en-US">
                <a:solidFill>
                  <a:schemeClr val="tx1"/>
                </a:solidFill>
              </a:rPr>
              <a:t>Point: May</a:t>
            </a:r>
          </a:p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br>
              <a:rPr lang="en-US"/>
            </a:b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0292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420"/>
              </a:spcBef>
              <a:buClr>
                <a:schemeClr val="dk1"/>
              </a:buClr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10"/>
              </a:spcBef>
              <a:buClr>
                <a:schemeClr val="dk1"/>
              </a:buClr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150"/>
              </a:spcBef>
              <a:buClr>
                <a:schemeClr val="dk1"/>
              </a:buClr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50" y="2171687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13" y="190451"/>
            <a:ext cx="5851500" cy="60198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 dirty="0"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 dirty="0"/>
          </a:p>
        </p:txBody>
      </p:sp>
      <p:sp>
        <p:nvSpPr>
          <p:cNvPr id="23" name="Shape 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spcBef>
                <a:spcPts val="420"/>
              </a:spcBef>
              <a:buClr>
                <a:srgbClr val="888888"/>
              </a:buClr>
              <a:buFont typeface="Arial"/>
              <a:buNone/>
              <a:defRPr sz="2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00"/>
              </a:spcBef>
              <a:buClr>
                <a:srgbClr val="888888"/>
              </a:buClr>
              <a:buFont typeface="Arial"/>
              <a:buNone/>
              <a:defRPr sz="15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270"/>
              </a:spcBef>
              <a:buClr>
                <a:srgbClr val="888888"/>
              </a:buClr>
              <a:buFont typeface="Arial"/>
              <a:buNone/>
              <a:defRPr sz="13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240"/>
              </a:spcBef>
              <a:buClr>
                <a:srgbClr val="888888"/>
              </a:buClr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210"/>
              </a:spcBef>
              <a:buClr>
                <a:srgbClr val="888888"/>
              </a:buClr>
              <a:buFont typeface="Arial"/>
              <a:buNone/>
              <a:defRPr sz="105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25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23825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100013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25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23825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100013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–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»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270"/>
              </a:spcBef>
              <a:buClr>
                <a:schemeClr val="dk1"/>
              </a:buClr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4287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119063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4645024" y="1535113"/>
            <a:ext cx="4041675" cy="639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300"/>
              </a:spcBef>
              <a:buClr>
                <a:schemeClr val="dk1"/>
              </a:buClr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270"/>
              </a:spcBef>
              <a:buClr>
                <a:schemeClr val="dk1"/>
              </a:buClr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4645024" y="2174875"/>
            <a:ext cx="4041675" cy="395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42875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119063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85725" algn="l" rtl="0">
              <a:spcBef>
                <a:spcPts val="270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–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»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95250" algn="l" rtl="0">
              <a:spcBef>
                <a:spcPts val="240"/>
              </a:spcBef>
              <a:buClr>
                <a:schemeClr val="dk1"/>
              </a:buClr>
              <a:buSzPct val="1000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250" cy="1161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5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350"/>
            </a:lvl2pPr>
            <a:lvl3pPr lvl="2" indent="0">
              <a:spcBef>
                <a:spcPts val="0"/>
              </a:spcBef>
              <a:buNone/>
              <a:defRPr sz="1350"/>
            </a:lvl3pPr>
            <a:lvl4pPr lvl="3" indent="0">
              <a:spcBef>
                <a:spcPts val="0"/>
              </a:spcBef>
              <a:buNone/>
              <a:defRPr sz="1350"/>
            </a:lvl4pPr>
            <a:lvl5pPr lvl="4" indent="0">
              <a:spcBef>
                <a:spcPts val="0"/>
              </a:spcBef>
              <a:buNone/>
              <a:defRPr sz="1350"/>
            </a:lvl5pPr>
            <a:lvl6pPr lvl="5" indent="0">
              <a:spcBef>
                <a:spcPts val="0"/>
              </a:spcBef>
              <a:buNone/>
              <a:defRPr sz="1350"/>
            </a:lvl6pPr>
            <a:lvl7pPr lvl="6" indent="0">
              <a:spcBef>
                <a:spcPts val="0"/>
              </a:spcBef>
              <a:buNone/>
              <a:defRPr sz="1350"/>
            </a:lvl7pPr>
            <a:lvl8pPr lvl="7" indent="0">
              <a:spcBef>
                <a:spcPts val="0"/>
              </a:spcBef>
              <a:buNone/>
              <a:defRPr sz="1350"/>
            </a:lvl8pPr>
            <a:lvl9pPr lvl="8" indent="0">
              <a:spcBef>
                <a:spcPts val="0"/>
              </a:spcBef>
              <a:buNone/>
              <a:defRPr sz="135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75" cy="585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57175" marR="0" lvl="0" indent="-104775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557213" marR="0" lvl="1" indent="-80963" algn="l" rtl="0">
              <a:spcBef>
                <a:spcPts val="420"/>
              </a:spcBef>
              <a:buClr>
                <a:schemeClr val="dk1"/>
              </a:buClr>
              <a:buSzPct val="1000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857250" marR="0" lvl="2" indent="-5715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00150" marR="0" lvl="3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–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43050" marR="0" lvl="4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»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76200" algn="l" rtl="0">
              <a:spcBef>
                <a:spcPts val="300"/>
              </a:spcBef>
              <a:buClr>
                <a:schemeClr val="dk1"/>
              </a:buClr>
              <a:buSzPct val="1000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250" cy="4691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10"/>
              </a:spcBef>
              <a:buClr>
                <a:schemeClr val="dk1"/>
              </a:buClr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150"/>
              </a:spcBef>
              <a:buClr>
                <a:schemeClr val="dk1"/>
              </a:buClr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135"/>
              </a:spcBef>
              <a:buClr>
                <a:schemeClr val="dk1"/>
              </a:buClr>
              <a:buFont typeface="Arial"/>
              <a:buNone/>
              <a:defRPr sz="6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525" cy="365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l" rtl="0">
              <a:spcBef>
                <a:spcPts val="0"/>
              </a:spcBef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75" cy="365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en-US" sz="9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en-US" sz="9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457200" y="106322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b" anchorCtr="0">
            <a:noAutofit/>
          </a:bodyPr>
          <a:lstStyle/>
          <a:p>
            <a:pPr>
              <a:lnSpc>
                <a:spcPct val="90000"/>
              </a:lnSpc>
              <a:buSzPct val="25000"/>
            </a:pPr>
            <a:r>
              <a:rPr lang="en-US" sz="4500" dirty="0">
                <a:solidFill>
                  <a:srgbClr val="E36C09"/>
                </a:solidFill>
              </a:rPr>
              <a:t>LDO Team Pulse Check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57200" y="2057400"/>
            <a:ext cx="8229600" cy="33945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endParaRPr sz="1200" dirty="0"/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A presentation to Mr. </a:t>
            </a:r>
            <a:r>
              <a:rPr lang="en-US" sz="2000" dirty="0" err="1"/>
              <a:t>Khang</a:t>
            </a:r>
            <a:r>
              <a:rPr lang="en-US" sz="2000" dirty="0"/>
              <a:t> Ngoc </a:t>
            </a:r>
            <a:r>
              <a:rPr lang="en-US" sz="2000" dirty="0" err="1"/>
              <a:t>Luu</a:t>
            </a:r>
            <a:endParaRPr lang="en-US" sz="2000" dirty="0"/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The World Bank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4 May 2016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lang="en-US" sz="2000" dirty="0"/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By: 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Albert Yu, Brenda Stone, </a:t>
            </a:r>
            <a:r>
              <a:rPr lang="en-US" sz="2000" dirty="0" err="1"/>
              <a:t>Daena</a:t>
            </a:r>
            <a:r>
              <a:rPr lang="en-US" sz="2000" dirty="0"/>
              <a:t> Lee, David </a:t>
            </a:r>
            <a:r>
              <a:rPr lang="en-US" sz="2000" dirty="0" err="1"/>
              <a:t>Blenko</a:t>
            </a:r>
            <a:r>
              <a:rPr lang="en-US" sz="2000" dirty="0"/>
              <a:t>, Kathleen Olen, May Roberts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Master of Science - </a:t>
            </a:r>
            <a:r>
              <a:rPr lang="en-US" sz="2000" dirty="0" err="1"/>
              <a:t>Organisation</a:t>
            </a:r>
            <a:r>
              <a:rPr lang="en-US" sz="2000" dirty="0"/>
              <a:t> Development Candidates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000" dirty="0"/>
              <a:t>Pepperdine University</a:t>
            </a:r>
          </a:p>
          <a:p>
            <a:pPr marL="0" indent="0" algn="ctr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1200" dirty="0"/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Role Clarity &amp; Training</a:t>
            </a:r>
            <a:r>
              <a:rPr lang="en-US" sz="4000" b="1" dirty="0"/>
              <a:t> </a:t>
            </a:r>
            <a:r>
              <a:rPr lang="en-US" sz="4000" i="1" dirty="0">
                <a:solidFill>
                  <a:srgbClr val="7F7F7F"/>
                </a:solidFill>
              </a:rPr>
              <a:t>(67%)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2800" dirty="0"/>
              <a:t>Staff want clarity on the function and tasks of each LDO unit</a:t>
            </a:r>
          </a:p>
          <a:p>
            <a:pPr marL="342900" indent="-342900"/>
            <a:r>
              <a:rPr lang="en-US" sz="2800" dirty="0"/>
              <a:t>Staff are not clear on the purpose of ‘functional assignment groups’; there is inconsistent implementation across the various groups</a:t>
            </a:r>
          </a:p>
          <a:p>
            <a:pPr marL="342900" indent="-342900"/>
            <a:r>
              <a:rPr lang="en-US" sz="2800" dirty="0"/>
              <a:t>Staff would like additional training opportunities to learn more about other units</a:t>
            </a:r>
          </a:p>
          <a:p>
            <a:endParaRPr lang="en-US" sz="2800" dirty="0"/>
          </a:p>
        </p:txBody>
      </p:sp>
      <p:sp>
        <p:nvSpPr>
          <p:cNvPr id="138" name="Shape 138"/>
          <p:cNvSpPr/>
          <p:nvPr/>
        </p:nvSpPr>
        <p:spPr>
          <a:xfrm>
            <a:off x="628650" y="2255188"/>
            <a:ext cx="7886700" cy="265455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342900" indent="-342900">
              <a:buClr>
                <a:schemeClr val="dk1"/>
              </a:buClr>
            </a:pPr>
            <a:endParaRPr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b="1" dirty="0">
                <a:solidFill>
                  <a:srgbClr val="E36C09"/>
                </a:solidFill>
              </a:rPr>
              <a:t>Relationship between Headquarters &amp; Country Offices</a:t>
            </a:r>
            <a:r>
              <a:rPr lang="en-US" sz="4000" b="1" dirty="0"/>
              <a:t> </a:t>
            </a:r>
            <a:r>
              <a:rPr lang="en-US" sz="4000" i="1" dirty="0">
                <a:solidFill>
                  <a:srgbClr val="7F7F7F"/>
                </a:solidFill>
              </a:rPr>
              <a:t>(60%)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SzPct val="25000"/>
            </a:pPr>
            <a:r>
              <a:rPr lang="en-US" sz="2800" dirty="0"/>
              <a:t>There is a disconnect between headquarters and the country teams</a:t>
            </a:r>
          </a:p>
          <a:p>
            <a:pPr marL="800100" lvl="1" indent="-457200"/>
            <a:r>
              <a:rPr lang="en-US" sz="2800" dirty="0"/>
              <a:t>Country level staff feel policies are issued without sufficient understanding of country contexts</a:t>
            </a:r>
          </a:p>
          <a:p>
            <a:pPr marL="800100" lvl="1" indent="-457200"/>
            <a:r>
              <a:rPr lang="en-US" sz="2800" dirty="0"/>
              <a:t>Country level staff feel excluded from headquarter engagement</a:t>
            </a:r>
          </a:p>
          <a:p>
            <a:pPr marL="800100" lvl="1" indent="-457200"/>
            <a:r>
              <a:rPr lang="en-US" sz="2800" dirty="0"/>
              <a:t>Headquarter staff processes may not be consistent with Country Office processes</a:t>
            </a:r>
          </a:p>
          <a:p>
            <a:endParaRPr lang="en-US" sz="2800" dirty="0"/>
          </a:p>
        </p:txBody>
      </p:sp>
      <p:sp>
        <p:nvSpPr>
          <p:cNvPr id="144" name="Shape 144"/>
          <p:cNvSpPr/>
          <p:nvPr/>
        </p:nvSpPr>
        <p:spPr>
          <a:xfrm>
            <a:off x="679536" y="2586226"/>
            <a:ext cx="8007300" cy="136192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SzPct val="25000"/>
            </a:pPr>
            <a:endParaRPr lang="en-US" sz="2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Confidence in Leadership </a:t>
            </a:r>
            <a:r>
              <a:rPr lang="en-US" sz="4000" i="1" dirty="0">
                <a:solidFill>
                  <a:srgbClr val="7F7F7F"/>
                </a:solidFill>
              </a:rPr>
              <a:t>(53%*)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 algn="ctr">
              <a:buNone/>
            </a:pPr>
            <a:endParaRPr lang="en-US" i="1" dirty="0"/>
          </a:p>
          <a:p>
            <a:pPr marL="152400" indent="0" algn="ctr">
              <a:buNone/>
            </a:pPr>
            <a:endParaRPr lang="en-US" i="1" dirty="0"/>
          </a:p>
          <a:p>
            <a:pPr marL="152400" indent="0">
              <a:buNone/>
            </a:pPr>
            <a:r>
              <a:rPr lang="en-US" i="1" dirty="0"/>
              <a:t>Staff expressed confidence in </a:t>
            </a:r>
            <a:r>
              <a:rPr lang="en-US" i="1" dirty="0" err="1"/>
              <a:t>Khang</a:t>
            </a:r>
            <a:r>
              <a:rPr lang="en-US" i="1" dirty="0"/>
              <a:t> </a:t>
            </a:r>
            <a:r>
              <a:rPr lang="en-US" i="1" dirty="0" err="1"/>
              <a:t>Luu’s</a:t>
            </a:r>
            <a:r>
              <a:rPr lang="en-US" i="1" dirty="0"/>
              <a:t> leadership and felt he was approachable and supportive. </a:t>
            </a:r>
          </a:p>
          <a:p>
            <a:endParaRPr lang="en-US" dirty="0"/>
          </a:p>
        </p:txBody>
      </p:sp>
      <p:sp>
        <p:nvSpPr>
          <p:cNvPr id="150" name="Shape 150"/>
          <p:cNvSpPr/>
          <p:nvPr/>
        </p:nvSpPr>
        <p:spPr>
          <a:xfrm>
            <a:off x="1186988" y="2874190"/>
            <a:ext cx="6770025" cy="756224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SzPct val="25000"/>
            </a:pPr>
            <a:endParaRPr lang="en-US" sz="21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7559700" y="5353475"/>
            <a:ext cx="1507725" cy="356625"/>
          </a:xfrm>
          <a:prstGeom prst="rect">
            <a:avLst/>
          </a:prstGeom>
          <a:noFill/>
          <a:ln>
            <a:noFill/>
          </a:ln>
        </p:spPr>
        <p:txBody>
          <a:bodyPr lIns="68569" tIns="68569" rIns="68569" bIns="68569" anchor="t" anchorCtr="0">
            <a:noAutofit/>
          </a:bodyPr>
          <a:lstStyle/>
          <a:p>
            <a:r>
              <a:rPr lang="en-US" sz="1050" dirty="0"/>
              <a:t>*unsolicited responses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b="1" dirty="0">
                <a:solidFill>
                  <a:srgbClr val="E36C09"/>
                </a:solidFill>
              </a:rPr>
              <a:t>Career Development </a:t>
            </a:r>
            <a:r>
              <a:rPr lang="en-US" i="1" dirty="0">
                <a:solidFill>
                  <a:srgbClr val="7F7F7F"/>
                </a:solidFill>
              </a:rPr>
              <a:t>(53%)</a:t>
            </a:r>
          </a:p>
        </p:txBody>
      </p:sp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2800" b="1" dirty="0"/>
              <a:t>Headquarters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Staff development opportunities are limited at headquarters.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There is a lack of incentive to embrace cross-functional direction.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800" b="1" dirty="0"/>
              <a:t>Country Office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Staff in country offices see career advancement opportunities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Purpose of Functional Assignment Teams </a:t>
            </a:r>
            <a:r>
              <a:rPr lang="en-US" sz="4000" i="1" dirty="0">
                <a:solidFill>
                  <a:srgbClr val="7F7F7F"/>
                </a:solidFill>
              </a:rPr>
              <a:t>(53%)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endParaRPr lang="en-US" i="1" dirty="0"/>
          </a:p>
          <a:p>
            <a:pPr marL="152400" indent="0">
              <a:buNone/>
            </a:pPr>
            <a:endParaRPr lang="en-US" i="1" dirty="0"/>
          </a:p>
          <a:p>
            <a:pPr marL="152400" indent="0">
              <a:buNone/>
            </a:pPr>
            <a:r>
              <a:rPr lang="en-US" i="1" dirty="0"/>
              <a:t>There is confusion and the purpose is unclear for the functional assignment groups</a:t>
            </a:r>
          </a:p>
          <a:p>
            <a:endParaRPr lang="en-US" dirty="0"/>
          </a:p>
        </p:txBody>
      </p:sp>
      <p:sp>
        <p:nvSpPr>
          <p:cNvPr id="164" name="Shape 164"/>
          <p:cNvSpPr/>
          <p:nvPr/>
        </p:nvSpPr>
        <p:spPr>
          <a:xfrm>
            <a:off x="1344112" y="3155396"/>
            <a:ext cx="6561900" cy="547200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>
              <a:buSzPct val="25000"/>
            </a:pPr>
            <a:endParaRPr lang="en-US" sz="2100" i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587" y="2554509"/>
            <a:ext cx="8158216" cy="70788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4000" b="1" dirty="0">
                <a:solidFill>
                  <a:srgbClr val="E36C09"/>
                </a:solidFill>
                <a:latin typeface="Calibri"/>
              </a:rPr>
              <a:t>Any questions so far?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3646573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0059002"/>
              </p:ext>
            </p:extLst>
          </p:nvPr>
        </p:nvGraphicFramePr>
        <p:xfrm>
          <a:off x="425302" y="287081"/>
          <a:ext cx="8229600" cy="5509565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03358">
                  <a:extLst>
                    <a:ext uri="{9D8B030D-6E8A-4147-A177-3AD203B41FA5}">
                      <a16:colId xmlns:a16="http://schemas.microsoft.com/office/drawing/2014/main" val="259309749"/>
                    </a:ext>
                  </a:extLst>
                </a:gridCol>
                <a:gridCol w="2626242">
                  <a:extLst>
                    <a:ext uri="{9D8B030D-6E8A-4147-A177-3AD203B41FA5}">
                      <a16:colId xmlns:a16="http://schemas.microsoft.com/office/drawing/2014/main" val="1371162496"/>
                    </a:ext>
                  </a:extLst>
                </a:gridCol>
              </a:tblGrid>
              <a:tr h="512776">
                <a:tc gridSpan="2"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Recommendation #1 </a:t>
                      </a:r>
                    </a:p>
                    <a:p>
                      <a:pPr algn="l"/>
                      <a:r>
                        <a:rPr lang="en-US" sz="2400" dirty="0"/>
                        <a:t>Be more directive to drive collaboration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36344"/>
                  </a:ext>
                </a:extLst>
              </a:tr>
              <a:tr h="46896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20478"/>
                  </a:ext>
                </a:extLst>
              </a:tr>
              <a:tr h="15512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State the case for collaboration - personally and how it contributes to the mission of The World Bank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virtuous loop, career advancement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046358"/>
                  </a:ext>
                </a:extLst>
              </a:tr>
              <a:tr h="13332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Identify and remove barriers to collaboration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Barriers</a:t>
                      </a:r>
                      <a:r>
                        <a:rPr lang="en-US" sz="1800" baseline="0" dirty="0"/>
                        <a:t> = no time, no incentives</a:t>
                      </a:r>
                    </a:p>
                    <a:p>
                      <a:r>
                        <a:rPr lang="en-US" sz="1800" baseline="0" dirty="0"/>
                        <a:t>Actions = advocate for Center of Excellence </a:t>
                      </a:r>
                      <a:endParaRPr lang="en-US" sz="18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795494"/>
                  </a:ext>
                </a:extLst>
              </a:tr>
              <a:tr h="13332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Be more directive with functional assignment team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monthly meetings, mentor young leaders, and set and monitor expectation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2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672761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051366"/>
              </p:ext>
            </p:extLst>
          </p:nvPr>
        </p:nvGraphicFramePr>
        <p:xfrm>
          <a:off x="425302" y="287081"/>
          <a:ext cx="8229600" cy="547298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603358">
                  <a:extLst>
                    <a:ext uri="{9D8B030D-6E8A-4147-A177-3AD203B41FA5}">
                      <a16:colId xmlns:a16="http://schemas.microsoft.com/office/drawing/2014/main" val="259309749"/>
                    </a:ext>
                  </a:extLst>
                </a:gridCol>
                <a:gridCol w="2626242">
                  <a:extLst>
                    <a:ext uri="{9D8B030D-6E8A-4147-A177-3AD203B41FA5}">
                      <a16:colId xmlns:a16="http://schemas.microsoft.com/office/drawing/2014/main" val="1371162496"/>
                    </a:ext>
                  </a:extLst>
                </a:gridCol>
              </a:tblGrid>
              <a:tr h="512776">
                <a:tc gridSpan="2"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Recommendation #2</a:t>
                      </a:r>
                    </a:p>
                    <a:p>
                      <a:pPr mar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b="1" dirty="0"/>
                        <a:t>Create meaningful connections across all units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36344"/>
                  </a:ext>
                </a:extLst>
              </a:tr>
              <a:tr h="46896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Examples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20478"/>
                  </a:ext>
                </a:extLst>
              </a:tr>
              <a:tr h="15512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Create guidelines for facilitating virtual engagement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meeting protocols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046358"/>
                  </a:ext>
                </a:extLst>
              </a:tr>
              <a:tr h="13332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Plan sufficient time to clarify roles for each operating unit at retreat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require teams to explicitly tie their function to the mission of the World Bank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9795494"/>
                  </a:ext>
                </a:extLst>
              </a:tr>
              <a:tr h="133321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Schedule times for one-on-one interactions to build personal relationships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walk and talks, check-ins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4323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367895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643900"/>
              </p:ext>
            </p:extLst>
          </p:nvPr>
        </p:nvGraphicFramePr>
        <p:xfrm>
          <a:off x="425302" y="287081"/>
          <a:ext cx="8229600" cy="280655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59309749"/>
                    </a:ext>
                  </a:extLst>
                </a:gridCol>
              </a:tblGrid>
              <a:tr h="512776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Recommendation #3</a:t>
                      </a:r>
                    </a:p>
                    <a:p>
                      <a:pPr mar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2400" b="1" dirty="0"/>
                        <a:t>State the case for LDO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536344"/>
                  </a:ext>
                </a:extLst>
              </a:tr>
              <a:tr h="46896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2420478"/>
                  </a:ext>
                </a:extLst>
              </a:tr>
              <a:tr h="1551201">
                <a:tc>
                  <a:txBody>
                    <a:bodyPr/>
                    <a:lstStyle/>
                    <a:p>
                      <a:pPr marL="342900" indent="0" algn="ctr">
                        <a:lnSpc>
                          <a:spcPct val="90000"/>
                        </a:lnSpc>
                        <a:spcBef>
                          <a:spcPts val="375"/>
                        </a:spcBef>
                        <a:buNone/>
                      </a:pPr>
                      <a:r>
                        <a:rPr lang="en-US" sz="1800" i="0" dirty="0"/>
                        <a:t>Articulate that this team could be a model for how The World Bank will work in the future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1046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337100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The Ask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179163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342900" indent="-295275">
              <a:lnSpc>
                <a:spcPct val="90000"/>
              </a:lnSpc>
              <a:spcBef>
                <a:spcPts val="0"/>
              </a:spcBef>
              <a:buFont typeface="Calibri"/>
            </a:pPr>
            <a:r>
              <a:rPr lang="en-US" sz="2400" dirty="0"/>
              <a:t>Gain a clear sense of issues for the LDO team related to how the team is </a:t>
            </a:r>
            <a:r>
              <a:rPr lang="en-US" sz="2400" dirty="0" err="1"/>
              <a:t>organised</a:t>
            </a:r>
            <a:r>
              <a:rPr lang="en-US" sz="2400" dirty="0"/>
              <a:t> and how the team works together.</a:t>
            </a:r>
          </a:p>
          <a:p>
            <a:pPr marL="685800" lvl="1" indent="-295275">
              <a:lnSpc>
                <a:spcPct val="90000"/>
              </a:lnSpc>
              <a:spcBef>
                <a:spcPts val="0"/>
              </a:spcBef>
            </a:pPr>
            <a:r>
              <a:rPr lang="en-US" sz="2400" dirty="0"/>
              <a:t>Completed 14 interviews</a:t>
            </a:r>
            <a:endParaRPr sz="2400" dirty="0"/>
          </a:p>
          <a:p>
            <a:pPr marL="342900" indent="-295275">
              <a:lnSpc>
                <a:spcPct val="90000"/>
              </a:lnSpc>
              <a:spcBef>
                <a:spcPts val="750"/>
              </a:spcBef>
              <a:buFont typeface="Calibri"/>
            </a:pPr>
            <a:endParaRPr lang="en-US" sz="2400" dirty="0"/>
          </a:p>
          <a:p>
            <a:pPr marL="342900" indent="-295275">
              <a:lnSpc>
                <a:spcPct val="90000"/>
              </a:lnSpc>
              <a:spcBef>
                <a:spcPts val="750"/>
              </a:spcBef>
              <a:buFont typeface="Calibri"/>
            </a:pPr>
            <a:r>
              <a:rPr lang="en-US" sz="2400" dirty="0"/>
              <a:t>What are the critical issues? </a:t>
            </a:r>
          </a:p>
          <a:p>
            <a:pPr marL="685800" lvl="1" indent="-295275">
              <a:lnSpc>
                <a:spcPct val="90000"/>
              </a:lnSpc>
              <a:spcBef>
                <a:spcPts val="750"/>
              </a:spcBef>
            </a:pPr>
            <a:r>
              <a:rPr lang="en-US" sz="2400" dirty="0"/>
              <a:t>Presented findings</a:t>
            </a:r>
            <a:endParaRPr sz="2400" dirty="0"/>
          </a:p>
          <a:p>
            <a:pPr marL="342900" indent="-295275">
              <a:lnSpc>
                <a:spcPct val="90000"/>
              </a:lnSpc>
              <a:spcBef>
                <a:spcPts val="750"/>
              </a:spcBef>
              <a:buFont typeface="Calibri"/>
            </a:pPr>
            <a:endParaRPr lang="en-US" sz="2400" dirty="0"/>
          </a:p>
          <a:p>
            <a:pPr marL="342900" indent="-295275">
              <a:lnSpc>
                <a:spcPct val="90000"/>
              </a:lnSpc>
              <a:spcBef>
                <a:spcPts val="750"/>
              </a:spcBef>
              <a:buFont typeface="Calibri"/>
            </a:pPr>
            <a:r>
              <a:rPr lang="en-US" sz="2400" dirty="0"/>
              <a:t>Recommend an approach to those issues.</a:t>
            </a:r>
          </a:p>
          <a:p>
            <a:pPr marL="685800" lvl="1" indent="-295275">
              <a:lnSpc>
                <a:spcPct val="90000"/>
              </a:lnSpc>
              <a:spcBef>
                <a:spcPts val="750"/>
              </a:spcBef>
            </a:pPr>
            <a:r>
              <a:rPr lang="en-US" sz="2400" dirty="0"/>
              <a:t>Provided three recommendations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4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400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Agenda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171450" indent="-171450">
              <a:lnSpc>
                <a:spcPct val="90000"/>
              </a:lnSpc>
              <a:spcBef>
                <a:spcPts val="0"/>
              </a:spcBef>
            </a:pPr>
            <a:r>
              <a:rPr lang="en-US" sz="2800" dirty="0"/>
              <a:t>Review the ask</a:t>
            </a:r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Research </a:t>
            </a:r>
            <a:r>
              <a:rPr lang="en-US" dirty="0"/>
              <a:t>Methodology</a:t>
            </a:r>
            <a:endParaRPr lang="en-US" sz="2800" dirty="0"/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Findings &amp; </a:t>
            </a:r>
            <a:r>
              <a:rPr lang="en-US" dirty="0"/>
              <a:t>Recommendations</a:t>
            </a:r>
            <a:endParaRPr lang="en-US" sz="2800" dirty="0"/>
          </a:p>
          <a:p>
            <a:pPr marL="171450" indent="-171450">
              <a:lnSpc>
                <a:spcPct val="90000"/>
              </a:lnSpc>
              <a:spcBef>
                <a:spcPts val="750"/>
              </a:spcBef>
            </a:pPr>
            <a:r>
              <a:rPr lang="en-US" sz="2800" dirty="0"/>
              <a:t>Discussion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100" dirty="0"/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8587" y="2554509"/>
            <a:ext cx="8158216" cy="707886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4000" b="1" dirty="0">
                <a:solidFill>
                  <a:srgbClr val="E36C09"/>
                </a:solidFill>
                <a:latin typeface="Calibri"/>
              </a:rPr>
              <a:t>Discussion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8848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457200" y="731838"/>
            <a:ext cx="8229600" cy="842873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The Ask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457200" y="1830238"/>
            <a:ext cx="8229600" cy="2630256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342900" indent="-304800">
              <a:lnSpc>
                <a:spcPct val="90000"/>
              </a:lnSpc>
              <a:spcBef>
                <a:spcPts val="0"/>
              </a:spcBef>
              <a:buFont typeface="Calibri"/>
            </a:pPr>
            <a:r>
              <a:rPr lang="en-US" sz="2800" dirty="0"/>
              <a:t>Gain a clear sense for how LDO team members feel about how they are </a:t>
            </a:r>
            <a:r>
              <a:rPr lang="en-US" sz="2800" dirty="0" err="1"/>
              <a:t>organised</a:t>
            </a:r>
            <a:r>
              <a:rPr lang="en-US" sz="2800" dirty="0"/>
              <a:t> and how they work together.</a:t>
            </a:r>
            <a:endParaRPr sz="2800" dirty="0"/>
          </a:p>
          <a:p>
            <a:pPr marL="342900" indent="-304800">
              <a:lnSpc>
                <a:spcPct val="90000"/>
              </a:lnSpc>
              <a:spcBef>
                <a:spcPts val="750"/>
              </a:spcBef>
              <a:buFont typeface="Calibri"/>
            </a:pPr>
            <a:r>
              <a:rPr lang="en-US" sz="2800" dirty="0"/>
              <a:t>What are the critical issues? </a:t>
            </a:r>
            <a:endParaRPr sz="2800" dirty="0"/>
          </a:p>
          <a:p>
            <a:pPr marL="342900" indent="-304800">
              <a:lnSpc>
                <a:spcPct val="90000"/>
              </a:lnSpc>
              <a:spcBef>
                <a:spcPts val="750"/>
              </a:spcBef>
              <a:buFont typeface="Calibri"/>
            </a:pPr>
            <a:r>
              <a:rPr lang="en-US" sz="2800" dirty="0"/>
              <a:t>Recommend an approach to those issues.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1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100" dirty="0"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Research Methodology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342900" indent="-304800">
              <a:lnSpc>
                <a:spcPct val="80000"/>
              </a:lnSpc>
              <a:spcBef>
                <a:spcPts val="0"/>
              </a:spcBef>
              <a:buFont typeface="Calibri"/>
            </a:pPr>
            <a:r>
              <a:rPr lang="en-US" sz="2800" dirty="0"/>
              <a:t>14 Interviews</a:t>
            </a:r>
          </a:p>
          <a:p>
            <a:pPr marL="685800" lvl="1" indent="-304800">
              <a:lnSpc>
                <a:spcPct val="80000"/>
              </a:lnSpc>
              <a:spcBef>
                <a:spcPts val="750"/>
              </a:spcBef>
              <a:buFont typeface="Calibri"/>
            </a:pPr>
            <a:r>
              <a:rPr lang="en-US" dirty="0"/>
              <a:t> </a:t>
            </a:r>
            <a:r>
              <a:rPr lang="en-US" sz="2800" dirty="0"/>
              <a:t>9 face to face at headquarters</a:t>
            </a:r>
          </a:p>
          <a:p>
            <a:pPr marL="685800" lvl="1" indent="-304800">
              <a:lnSpc>
                <a:spcPct val="80000"/>
              </a:lnSpc>
              <a:spcBef>
                <a:spcPts val="750"/>
              </a:spcBef>
              <a:buFont typeface="Calibri"/>
            </a:pPr>
            <a:r>
              <a:rPr lang="en-US" dirty="0"/>
              <a:t> </a:t>
            </a:r>
            <a:r>
              <a:rPr lang="en-US" sz="2800" dirty="0"/>
              <a:t>5 by phone</a:t>
            </a:r>
          </a:p>
          <a:p>
            <a:pPr marL="342900" indent="-304800">
              <a:lnSpc>
                <a:spcPct val="80000"/>
              </a:lnSpc>
              <a:spcBef>
                <a:spcPts val="750"/>
              </a:spcBef>
              <a:buFont typeface="Calibri"/>
            </a:pPr>
            <a:r>
              <a:rPr lang="en-US" sz="2800" dirty="0"/>
              <a:t>Two interviewers per interview</a:t>
            </a:r>
          </a:p>
          <a:p>
            <a:pPr marL="342900" indent="-304800">
              <a:lnSpc>
                <a:spcPct val="80000"/>
              </a:lnSpc>
              <a:spcBef>
                <a:spcPts val="750"/>
              </a:spcBef>
              <a:buFont typeface="Calibri"/>
            </a:pPr>
            <a:r>
              <a:rPr lang="en-US" sz="2800" dirty="0"/>
              <a:t>Each interview was maximum 30 minutes</a:t>
            </a:r>
          </a:p>
          <a:p>
            <a:pPr marL="342900" indent="-304800">
              <a:lnSpc>
                <a:spcPct val="80000"/>
              </a:lnSpc>
              <a:spcBef>
                <a:spcPts val="750"/>
              </a:spcBef>
              <a:buFont typeface="Calibri"/>
            </a:pPr>
            <a:r>
              <a:rPr lang="en-US" sz="2800" dirty="0"/>
              <a:t>Confidentiality was made explicit 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The Questions</a:t>
            </a:r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385763" indent="-385763">
              <a:lnSpc>
                <a:spcPct val="90000"/>
              </a:lnSpc>
              <a:spcBef>
                <a:spcPts val="0"/>
              </a:spcBef>
              <a:buFont typeface="Calibri"/>
              <a:buAutoNum type="arabicPeriod"/>
            </a:pPr>
            <a:r>
              <a:rPr lang="en-US" sz="2800" dirty="0"/>
              <a:t>Can you tell me more about your role, and what it’s like working where you are?</a:t>
            </a:r>
          </a:p>
          <a:p>
            <a:pPr marL="385763" indent="-385763">
              <a:lnSpc>
                <a:spcPct val="90000"/>
              </a:lnSpc>
              <a:spcBef>
                <a:spcPts val="750"/>
              </a:spcBef>
              <a:buFont typeface="Calibri"/>
              <a:buAutoNum type="arabicPeriod"/>
            </a:pPr>
            <a:r>
              <a:rPr lang="en-US" sz="2800" dirty="0"/>
              <a:t>What is it like working on your LDO team right now? </a:t>
            </a:r>
          </a:p>
          <a:p>
            <a:pPr marL="385763" indent="-385763">
              <a:lnSpc>
                <a:spcPct val="90000"/>
              </a:lnSpc>
              <a:spcBef>
                <a:spcPts val="750"/>
              </a:spcBef>
              <a:buFont typeface="Calibri"/>
              <a:buAutoNum type="arabicPeriod"/>
            </a:pPr>
            <a:r>
              <a:rPr lang="en-US" sz="2800" dirty="0"/>
              <a:t>What is your vision for this team?</a:t>
            </a:r>
          </a:p>
          <a:p>
            <a:pPr marL="385763" indent="-385763">
              <a:lnSpc>
                <a:spcPct val="90000"/>
              </a:lnSpc>
              <a:spcBef>
                <a:spcPts val="750"/>
              </a:spcBef>
              <a:buFont typeface="Calibri"/>
              <a:buAutoNum type="arabicPeriod"/>
            </a:pPr>
            <a:r>
              <a:rPr lang="en-US" sz="2800" dirty="0"/>
              <a:t>Is there anything you’d like to talk about that hasn’t yet been discussed? 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 dirty="0">
                <a:solidFill>
                  <a:srgbClr val="E36C09"/>
                </a:solidFill>
              </a:rPr>
              <a:t>The Analysis By The Numbers</a:t>
            </a:r>
          </a:p>
        </p:txBody>
      </p:sp>
      <p:graphicFrame>
        <p:nvGraphicFramePr>
          <p:cNvPr id="120" name="Shape 120"/>
          <p:cNvGraphicFramePr/>
          <p:nvPr>
            <p:extLst>
              <p:ext uri="{D42A27DB-BD31-4B8C-83A1-F6EECF244321}">
                <p14:modId xmlns:p14="http://schemas.microsoft.com/office/powerpoint/2010/main" val="820301234"/>
              </p:ext>
            </p:extLst>
          </p:nvPr>
        </p:nvGraphicFramePr>
        <p:xfrm>
          <a:off x="457200" y="1417637"/>
          <a:ext cx="8109284" cy="4331054"/>
        </p:xfrm>
        <a:graphic>
          <a:graphicData uri="http://schemas.openxmlformats.org/drawingml/2006/table">
            <a:tbl>
              <a:tblPr>
                <a:noFill/>
                <a:tableStyleId>{03B99361-97CC-4FE4-B9F2-25BA33CE11DC}</a:tableStyleId>
              </a:tblPr>
              <a:tblGrid>
                <a:gridCol w="2923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5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469">
                <a:tc>
                  <a:txBody>
                    <a:bodyPr/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 sz="2000" b="1"/>
                        <a:t>Percentage of Frequency Mentioned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000" b="1" dirty="0"/>
                        <a:t>Theme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400" dirty="0"/>
                        <a:t>80%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Work overload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67%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Role clarity &amp; training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60%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Relationship between headquarters and country office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2898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53%*</a:t>
                      </a:r>
                    </a:p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/>
                        <a:t>(*unsolicited)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Confidence in leadership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53%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Career Development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469">
                <a:tc>
                  <a:txBody>
                    <a:bodyPr/>
                    <a:lstStyle/>
                    <a:p>
                      <a:pPr lvl="0" algn="ctr" rtl="0">
                        <a:spcBef>
                          <a:spcPts val="0"/>
                        </a:spcBef>
                        <a:buNone/>
                      </a:pPr>
                      <a:r>
                        <a:rPr lang="en-US" sz="2400"/>
                        <a:t>53%</a:t>
                      </a:r>
                    </a:p>
                  </a:txBody>
                  <a:tcPr marL="68569" marR="68569" marT="68569" marB="68569"/>
                </a:tc>
                <a:tc>
                  <a:txBody>
                    <a:bodyPr/>
                    <a:lstStyle/>
                    <a:p>
                      <a:pPr lvl="0" rtl="0">
                        <a:lnSpc>
                          <a:spcPct val="90000"/>
                        </a:lnSpc>
                        <a:spcBef>
                          <a:spcPts val="1000"/>
                        </a:spcBef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24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Purpose of functional assignment teams</a:t>
                      </a:r>
                    </a:p>
                  </a:txBody>
                  <a:tcPr marL="68569" marR="68569" marT="68569" marB="6856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1650" y="2041850"/>
            <a:ext cx="8158216" cy="193899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6000" b="1" dirty="0">
                <a:solidFill>
                  <a:srgbClr val="E36C09"/>
                </a:solidFill>
                <a:latin typeface="Calibri"/>
              </a:rPr>
              <a:t>THE STORY OF </a:t>
            </a:r>
          </a:p>
          <a:p>
            <a:pPr algn="ctr"/>
            <a:r>
              <a:rPr lang="en-US" sz="6000" b="1" dirty="0">
                <a:solidFill>
                  <a:srgbClr val="E36C09"/>
                </a:solidFill>
                <a:latin typeface="Calibri"/>
              </a:rPr>
              <a:t>JULIE &amp; MARTY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248718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628640" y="2525631"/>
            <a:ext cx="7886700" cy="994275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>
              <a:lnSpc>
                <a:spcPct val="90000"/>
              </a:lnSpc>
              <a:buSzPct val="25000"/>
            </a:pPr>
            <a:r>
              <a:rPr lang="en-US" sz="6000" b="1" dirty="0">
                <a:solidFill>
                  <a:srgbClr val="E36C09"/>
                </a:solidFill>
              </a:rPr>
              <a:t>The Findings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ctr" anchorCtr="0">
            <a:noAutofit/>
          </a:bodyPr>
          <a:lstStyle/>
          <a:p>
            <a:pPr algn="l">
              <a:lnSpc>
                <a:spcPct val="90000"/>
              </a:lnSpc>
              <a:buSzPct val="25000"/>
            </a:pPr>
            <a:r>
              <a:rPr lang="en-US" sz="4000" b="1">
                <a:solidFill>
                  <a:srgbClr val="E36C09"/>
                </a:solidFill>
              </a:rPr>
              <a:t>Overloaded</a:t>
            </a:r>
            <a:r>
              <a:rPr lang="en-US" sz="4000">
                <a:solidFill>
                  <a:srgbClr val="000000"/>
                </a:solidFill>
              </a:rPr>
              <a:t> </a:t>
            </a:r>
            <a:r>
              <a:rPr lang="en-US" sz="4000" i="1" dirty="0">
                <a:solidFill>
                  <a:srgbClr val="7F7F7F"/>
                </a:solidFill>
              </a:rPr>
              <a:t>(80%)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628650" y="2227263"/>
            <a:ext cx="8219610" cy="2789237"/>
          </a:xfrm>
          <a:prstGeom prst="rect">
            <a:avLst/>
          </a:prstGeom>
          <a:noFill/>
          <a:ln>
            <a:noFill/>
          </a:ln>
        </p:spPr>
        <p:txBody>
          <a:bodyPr lIns="68569" tIns="34275" rIns="68569" bIns="34275" anchor="t" anchorCtr="0">
            <a:no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SzPct val="25000"/>
              <a:buNone/>
            </a:pPr>
            <a:r>
              <a:rPr lang="en-US" sz="2800" b="1" dirty="0"/>
              <a:t>Headquarters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800" dirty="0"/>
              <a:t>Headquarters staff feel overloaded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800" b="1" dirty="0"/>
              <a:t>Country Office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r>
              <a:rPr lang="en-US" sz="2800" dirty="0"/>
              <a:t>Staff are busy but are not experiencing the impact of</a:t>
            </a:r>
            <a:r>
              <a:rPr lang="en-US" sz="2100" dirty="0"/>
              <a:t> </a:t>
            </a:r>
            <a:r>
              <a:rPr lang="en-US" sz="2800" dirty="0"/>
              <a:t>recent changes to same degree as headquarter staff</a:t>
            </a:r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  <a:p>
            <a:pPr marL="0" indent="0">
              <a:lnSpc>
                <a:spcPct val="90000"/>
              </a:lnSpc>
              <a:spcBef>
                <a:spcPts val="750"/>
              </a:spcBef>
              <a:buSzPct val="25000"/>
              <a:buNone/>
            </a:pPr>
            <a:endParaRPr sz="2800" dirty="0"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752</Words>
  <Application>Microsoft Office PowerPoint</Application>
  <PresentationFormat>On-screen Show (4:3)</PresentationFormat>
  <Paragraphs>147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LDO Team Pulse Check</vt:lpstr>
      <vt:lpstr>Agenda</vt:lpstr>
      <vt:lpstr>The Ask</vt:lpstr>
      <vt:lpstr>Research Methodology</vt:lpstr>
      <vt:lpstr>The Questions</vt:lpstr>
      <vt:lpstr>The Analysis By The Numbers</vt:lpstr>
      <vt:lpstr>PowerPoint Presentation</vt:lpstr>
      <vt:lpstr>The Findings</vt:lpstr>
      <vt:lpstr>Overloaded (80%)</vt:lpstr>
      <vt:lpstr>Role Clarity &amp; Training (67%)</vt:lpstr>
      <vt:lpstr>Relationship between Headquarters &amp; Country Offices (60%)</vt:lpstr>
      <vt:lpstr>Confidence in Leadership (53%*)</vt:lpstr>
      <vt:lpstr>Career Development (53%)</vt:lpstr>
      <vt:lpstr>Purpose of Functional Assignment Teams (53%)</vt:lpstr>
      <vt:lpstr>PowerPoint Presentation</vt:lpstr>
      <vt:lpstr>PowerPoint Presentation</vt:lpstr>
      <vt:lpstr>PowerPoint Presentation</vt:lpstr>
      <vt:lpstr>PowerPoint Presentation</vt:lpstr>
      <vt:lpstr>The Ask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LDO Team Pulse Check</dc:title>
  <dc:creator>Brenda Stone</dc:creator>
  <cp:lastModifiedBy>Brenda Stone</cp:lastModifiedBy>
  <cp:revision>10</cp:revision>
  <dcterms:modified xsi:type="dcterms:W3CDTF">2016-05-04T05:55:56Z</dcterms:modified>
</cp:coreProperties>
</file>